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11/14/2019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8532" y="0"/>
            <a:ext cx="9629987" cy="1756611"/>
          </a:xfrm>
        </p:spPr>
        <p:txBody>
          <a:bodyPr/>
          <a:lstStyle/>
          <a:p>
            <a:r>
              <a:rPr lang="hr-HR" dirty="0" smtClean="0"/>
              <a:t> BITKA ZA VUKOVAR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5" y="1335506"/>
            <a:ext cx="10274969" cy="53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93295" y="409074"/>
            <a:ext cx="5331433" cy="5763126"/>
          </a:xfrm>
        </p:spPr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eljača 1991.,Pakrac-početak srpske agresije u Slavoniji</a:t>
            </a:r>
          </a:p>
          <a:p>
            <a:r>
              <a:rPr lang="hr-HR" dirty="0" smtClean="0"/>
              <a:t>2.svibnja 1991.,Borovo Selo-ubijeno 12 policajaca ,Vukovar zona stalne pobune</a:t>
            </a:r>
          </a:p>
          <a:p>
            <a:r>
              <a:rPr lang="hr-HR" dirty="0"/>
              <a:t>č</a:t>
            </a:r>
            <a:r>
              <a:rPr lang="hr-HR" dirty="0" smtClean="0"/>
              <a:t>esti incidenti , nema teritorijalnih pomaka</a:t>
            </a:r>
          </a:p>
          <a:p>
            <a:r>
              <a:rPr lang="hr-HR" dirty="0" smtClean="0"/>
              <a:t>Osnovana policijska uprava u Vukovaru</a:t>
            </a:r>
          </a:p>
          <a:p>
            <a:r>
              <a:rPr lang="hr-HR" dirty="0" smtClean="0"/>
              <a:t>Od sredine lipnja do sredine srpnja-na području općine </a:t>
            </a:r>
            <a:r>
              <a:rPr lang="hr-HR" dirty="0" smtClean="0"/>
              <a:t>nalazi se </a:t>
            </a:r>
            <a:r>
              <a:rPr lang="hr-HR" dirty="0" smtClean="0"/>
              <a:t>vod </a:t>
            </a:r>
            <a:r>
              <a:rPr lang="hr-HR" dirty="0" smtClean="0"/>
              <a:t>specijalnog bataljuna „Zrinski”</a:t>
            </a:r>
          </a:p>
          <a:p>
            <a:r>
              <a:rPr lang="hr-HR" dirty="0" smtClean="0"/>
              <a:t>Žarišta: Osijek , Vinkovci i Vukovar</a:t>
            </a:r>
          </a:p>
          <a:p>
            <a:r>
              <a:rPr lang="hr-HR" dirty="0" smtClean="0"/>
              <a:t>Teritorijalno širenje Srba , prva žrtva u vukovarskom selu Ćelije</a:t>
            </a:r>
          </a:p>
          <a:p>
            <a:r>
              <a:rPr lang="hr-HR" dirty="0" smtClean="0"/>
              <a:t>JNA uništila priručne vojarne 4. bataljuna , 3, brigade u Opatovcu i Principovcu pokraj Iloka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3" y="1607922"/>
            <a:ext cx="5835315" cy="3365430"/>
          </a:xfrm>
        </p:spPr>
      </p:pic>
    </p:spTree>
    <p:extLst>
      <p:ext uri="{BB962C8B-B14F-4D97-AF65-F5344CB8AC3E}">
        <p14:creationId xmlns:p14="http://schemas.microsoft.com/office/powerpoint/2010/main" val="6344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13611" y="348916"/>
            <a:ext cx="5211117" cy="5823284"/>
          </a:xfrm>
        </p:spPr>
        <p:txBody>
          <a:bodyPr/>
          <a:lstStyle/>
          <a:p>
            <a:r>
              <a:rPr lang="hr-HR" dirty="0" smtClean="0"/>
              <a:t>Obrana Vukovara zauzeta  i borbom za prevlast u gradu u koju se umiješao Zagreb</a:t>
            </a:r>
          </a:p>
          <a:p>
            <a:r>
              <a:rPr lang="hr-HR" dirty="0" smtClean="0"/>
              <a:t>Iz grada povučen Tomislav Merčep-ključna osoba obrane grada</a:t>
            </a:r>
          </a:p>
          <a:p>
            <a:r>
              <a:rPr lang="hr-HR" dirty="0" smtClean="0"/>
              <a:t>23.kolovoza- pridodan mehanizirani bataljun 1. proleterske gardijske mehanizirane brigade i poslan je u Borovo Selo</a:t>
            </a:r>
          </a:p>
          <a:p>
            <a:r>
              <a:rPr lang="hr-HR" dirty="0" smtClean="0"/>
              <a:t>25.kolovoza-dan kada je počela bitka za Vukovar</a:t>
            </a:r>
          </a:p>
          <a:p>
            <a:r>
              <a:rPr lang="hr-HR" dirty="0" smtClean="0"/>
              <a:t>Kamion za prijevoz hrane nailazi na minu u Borovom Selu-za JNA povod za opći napad </a:t>
            </a:r>
            <a:r>
              <a:rPr lang="hr-HR" dirty="0"/>
              <a:t>n</a:t>
            </a:r>
            <a:r>
              <a:rPr lang="hr-HR" dirty="0" smtClean="0"/>
              <a:t>a grad</a:t>
            </a:r>
          </a:p>
          <a:p>
            <a:r>
              <a:rPr lang="hr-HR" dirty="0" smtClean="0"/>
              <a:t>Prekinuta prometnica Vukovar-</a:t>
            </a:r>
            <a:r>
              <a:rPr lang="hr-HR" dirty="0" err="1" smtClean="0"/>
              <a:t>Bogdanovci</a:t>
            </a:r>
            <a:r>
              <a:rPr lang="hr-HR" dirty="0" smtClean="0"/>
              <a:t> , jedina prohodna cesta je </a:t>
            </a:r>
            <a:r>
              <a:rPr lang="hr-HR" dirty="0" smtClean="0"/>
              <a:t>„kukuruzni put”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91" y="1461073"/>
            <a:ext cx="5341937" cy="3960249"/>
          </a:xfrm>
        </p:spPr>
      </p:pic>
    </p:spTree>
    <p:extLst>
      <p:ext uri="{BB962C8B-B14F-4D97-AF65-F5344CB8AC3E}">
        <p14:creationId xmlns:p14="http://schemas.microsoft.com/office/powerpoint/2010/main" val="7984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97832" y="409073"/>
            <a:ext cx="5126896" cy="6027821"/>
          </a:xfrm>
        </p:spPr>
        <p:txBody>
          <a:bodyPr>
            <a:normAutofit/>
          </a:bodyPr>
          <a:lstStyle/>
          <a:p>
            <a:r>
              <a:rPr lang="hr-HR" dirty="0" smtClean="0"/>
              <a:t>U napadima s Dunava sudjeluju pobunjeni Srbi iz Vukovara i okolnih sela ili samoorganizirane jedinice Borova Sela , Bobote i Trpinje</a:t>
            </a:r>
          </a:p>
          <a:p>
            <a:r>
              <a:rPr lang="hr-HR" dirty="0" smtClean="0"/>
              <a:t>Slanje manjih pojačanja dovodi do prekida prometnice Vukovar-Vinkovci</a:t>
            </a:r>
          </a:p>
          <a:p>
            <a:r>
              <a:rPr lang="hr-HR" dirty="0" smtClean="0"/>
              <a:t>5.rujna- najžešći napad od početka rata , žestoko odbijen</a:t>
            </a:r>
          </a:p>
          <a:p>
            <a:r>
              <a:rPr lang="hr-HR" dirty="0" smtClean="0"/>
              <a:t>12.rujna-hrvatsko vrhovništvo blokira vojarne i ostale objekte JNA</a:t>
            </a:r>
          </a:p>
          <a:p>
            <a:r>
              <a:rPr lang="hr-HR" dirty="0" smtClean="0"/>
              <a:t>14.rujna-mehanizirana brigada napada Vukovar i Borovo Selo</a:t>
            </a:r>
          </a:p>
          <a:p>
            <a:r>
              <a:rPr lang="hr-HR" dirty="0" smtClean="0"/>
              <a:t>Tenkovi krenuli Trpinjskom cestom preko polja u Hercegovačku i Slavonsku ulicu , obrana uspijeva zaustaviti napad</a:t>
            </a:r>
          </a:p>
          <a:p>
            <a:r>
              <a:rPr lang="hr-HR" dirty="0" smtClean="0"/>
              <a:t>17.rujna-grad odsječen od Vinkovaca</a:t>
            </a:r>
          </a:p>
          <a:p>
            <a:r>
              <a:rPr lang="hr-HR" dirty="0" smtClean="0"/>
              <a:t>20.rujna deblokiran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00" y="1900989"/>
            <a:ext cx="5000353" cy="3621506"/>
          </a:xfrm>
        </p:spPr>
      </p:pic>
    </p:spTree>
    <p:extLst>
      <p:ext uri="{BB962C8B-B14F-4D97-AF65-F5344CB8AC3E}">
        <p14:creationId xmlns:p14="http://schemas.microsoft.com/office/powerpoint/2010/main" val="15913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7358" y="336884"/>
            <a:ext cx="5307370" cy="583531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21.rujna-počinje operacija obrane Vukovara</a:t>
            </a:r>
          </a:p>
          <a:p>
            <a:r>
              <a:rPr lang="hr-HR" dirty="0" smtClean="0"/>
              <a:t>4.listopada-prva organizirana deblokada Vukovara</a:t>
            </a:r>
          </a:p>
          <a:p>
            <a:r>
              <a:rPr lang="hr-HR" dirty="0" smtClean="0"/>
              <a:t>13.listopada-Hrvatska vojska započela najambiciozniji pokušaj deblokade Vukovara</a:t>
            </a:r>
          </a:p>
          <a:p>
            <a:r>
              <a:rPr lang="hr-HR" dirty="0" smtClean="0"/>
              <a:t>19.listopada-konvoj „Liječnika bez granica” se uspio konačno probiti u </a:t>
            </a:r>
            <a:r>
              <a:rPr lang="hr-HR" dirty="0" smtClean="0"/>
              <a:t>okupirani grad</a:t>
            </a:r>
            <a:endParaRPr lang="hr-HR" dirty="0" smtClean="0"/>
          </a:p>
          <a:p>
            <a:r>
              <a:rPr lang="hr-HR" dirty="0" smtClean="0"/>
              <a:t>JNA sredinom listopada zauzima hrvatska sela između Bosuta i </a:t>
            </a:r>
            <a:r>
              <a:rPr lang="hr-HR" dirty="0" smtClean="0"/>
              <a:t>Dunava, </a:t>
            </a:r>
            <a:r>
              <a:rPr lang="hr-HR" dirty="0" err="1" smtClean="0"/>
              <a:t>Jna</a:t>
            </a:r>
            <a:r>
              <a:rPr lang="hr-HR" dirty="0" smtClean="0"/>
              <a:t> napreduje prema Vukovaru</a:t>
            </a:r>
            <a:endParaRPr lang="hr-HR" dirty="0" smtClean="0"/>
          </a:p>
          <a:p>
            <a:r>
              <a:rPr lang="hr-HR" dirty="0" smtClean="0"/>
              <a:t>14.listopada 1991.-protjeravanje stanovništva Iloka</a:t>
            </a:r>
          </a:p>
          <a:p>
            <a:r>
              <a:rPr lang="hr-HR" dirty="0" smtClean="0"/>
              <a:t>3.faza započinje sredinom listopada-grad potpuno opkoljen</a:t>
            </a:r>
          </a:p>
          <a:p>
            <a:r>
              <a:rPr lang="hr-HR" dirty="0" smtClean="0"/>
              <a:t>15.listopada-JNA mjestimično probija linije obrane, cilj : razdvojiti hrvatske snage u Vukovaru od onih u Borovu Naselju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80" y="1708484"/>
            <a:ext cx="5057639" cy="3272590"/>
          </a:xfrm>
        </p:spPr>
      </p:pic>
    </p:spTree>
    <p:extLst>
      <p:ext uri="{BB962C8B-B14F-4D97-AF65-F5344CB8AC3E}">
        <p14:creationId xmlns:p14="http://schemas.microsoft.com/office/powerpoint/2010/main" val="27466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5642" y="529389"/>
            <a:ext cx="5199086" cy="5871411"/>
          </a:xfrm>
        </p:spPr>
        <p:txBody>
          <a:bodyPr/>
          <a:lstStyle/>
          <a:p>
            <a:r>
              <a:rPr lang="hr-HR" dirty="0" smtClean="0"/>
              <a:t>16.listopada-poginuo zapovjednik obrane Borova Naselja-Blago Zadro</a:t>
            </a:r>
          </a:p>
          <a:p>
            <a:r>
              <a:rPr lang="hr-HR" dirty="0" smtClean="0"/>
              <a:t>Trpinjska cesta –”groblje tenkova JNA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Uništeno više od 30 tenkova. Posebno se istakao Marko Babić</a:t>
            </a:r>
            <a:endParaRPr lang="hr-HR" dirty="0" smtClean="0"/>
          </a:p>
          <a:p>
            <a:r>
              <a:rPr lang="hr-HR" dirty="0" smtClean="0"/>
              <a:t>4.studenog- 65 zračnih napada na Vukovar</a:t>
            </a:r>
          </a:p>
          <a:p>
            <a:r>
              <a:rPr lang="hr-HR" dirty="0" smtClean="0"/>
              <a:t>Padalo i do 11.000 granata , bombi i raketa</a:t>
            </a:r>
          </a:p>
          <a:p>
            <a:r>
              <a:rPr lang="hr-HR" dirty="0" smtClean="0"/>
              <a:t>17.studenog-grad napustio posljednji zapovjednik obrane Branko Borković-Mladi Jastreb</a:t>
            </a:r>
          </a:p>
          <a:p>
            <a:r>
              <a:rPr lang="hr-HR" dirty="0" smtClean="0"/>
              <a:t>Vukovar je okupiran 18.11.1991.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55075"/>
            <a:ext cx="5900928" cy="3891483"/>
          </a:xfrm>
        </p:spPr>
      </p:pic>
    </p:spTree>
    <p:extLst>
      <p:ext uri="{BB962C8B-B14F-4D97-AF65-F5344CB8AC3E}">
        <p14:creationId xmlns:p14="http://schemas.microsoft.com/office/powerpoint/2010/main" val="13891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81263" y="529389"/>
            <a:ext cx="5343465" cy="60157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20.11.1991.-pada u neprijateljske ruke i Borovo Naselje , Borovo comerc u kojem se skrivalo veći broj civila. Većinom su ih poubijali</a:t>
            </a:r>
          </a:p>
          <a:p>
            <a:r>
              <a:rPr lang="hr-HR" dirty="0" smtClean="0"/>
              <a:t>Ljudi strijeljani po cijelom gradu , najveći masakr na farmi svinja VUPIK na Ovčari-200 </a:t>
            </a:r>
            <a:r>
              <a:rPr lang="hr-HR" dirty="0" smtClean="0"/>
              <a:t>žrtava (većinom iz vukovarske bolnice)</a:t>
            </a:r>
            <a:endParaRPr lang="hr-HR" dirty="0" smtClean="0"/>
          </a:p>
          <a:p>
            <a:r>
              <a:rPr lang="hr-HR" dirty="0" smtClean="0"/>
              <a:t>Bitka za Vukovar-5000 žrtava(1100 civila i 900 vojnika)</a:t>
            </a:r>
          </a:p>
          <a:p>
            <a:r>
              <a:rPr lang="hr-HR" dirty="0" smtClean="0"/>
              <a:t>86 dječjih žrtava –najmlađa 6 mj. , a       najstarija 80 g.</a:t>
            </a:r>
          </a:p>
          <a:p>
            <a:r>
              <a:rPr lang="hr-HR" dirty="0" smtClean="0"/>
              <a:t>Identificirano 1265 žrtava iz masovnih grobnica , a na području Srbije 48 pronađenih tijela</a:t>
            </a:r>
          </a:p>
          <a:p>
            <a:r>
              <a:rPr lang="hr-HR" dirty="0" smtClean="0"/>
              <a:t>Razmijenjeno 2706 zatvorenika</a:t>
            </a:r>
          </a:p>
          <a:p>
            <a:r>
              <a:rPr lang="hr-HR" dirty="0" smtClean="0"/>
              <a:t>858 djece ostalo bez jednog ili oba roditelja</a:t>
            </a:r>
          </a:p>
          <a:p>
            <a:r>
              <a:rPr lang="hr-HR" dirty="0" smtClean="0"/>
              <a:t>295 tijela još uvijek nisu pronađena 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1387674"/>
            <a:ext cx="5438107" cy="4078580"/>
          </a:xfrm>
        </p:spPr>
      </p:pic>
    </p:spTree>
    <p:extLst>
      <p:ext uri="{BB962C8B-B14F-4D97-AF65-F5344CB8AC3E}">
        <p14:creationId xmlns:p14="http://schemas.microsoft.com/office/powerpoint/2010/main" val="41970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>
            <a:off x="385012" y="382809"/>
            <a:ext cx="7519736" cy="621049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49640" y="1913021"/>
            <a:ext cx="3397718" cy="3801977"/>
          </a:xfrm>
        </p:spPr>
        <p:txBody>
          <a:bodyPr>
            <a:normAutofit/>
          </a:bodyPr>
          <a:lstStyle/>
          <a:p>
            <a:r>
              <a:rPr lang="hr-HR" sz="2800" smtClean="0">
                <a:solidFill>
                  <a:schemeClr val="tx1"/>
                </a:solidFill>
              </a:rPr>
              <a:t>15.1.1998.- </a:t>
            </a:r>
            <a:r>
              <a:rPr lang="hr-HR" sz="2800" dirty="0" smtClean="0">
                <a:solidFill>
                  <a:schemeClr val="tx1"/>
                </a:solidFill>
              </a:rPr>
              <a:t>mirne reintegracije </a:t>
            </a:r>
            <a:r>
              <a:rPr lang="hr-HR" sz="2800" dirty="0">
                <a:solidFill>
                  <a:schemeClr val="tx1"/>
                </a:solidFill>
              </a:rPr>
              <a:t>Podunavlja</a:t>
            </a:r>
            <a:r>
              <a:rPr lang="hr-HR" sz="2800" dirty="0" smtClean="0">
                <a:solidFill>
                  <a:schemeClr val="tx1"/>
                </a:solidFill>
              </a:rPr>
              <a:t> i Vukovar se vraća u sastav Hrvatske</a:t>
            </a: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147</TotalTime>
  <Words>470</Words>
  <Application>Microsoft Office PowerPoint</Application>
  <PresentationFormat>Široki zaslon</PresentationFormat>
  <Paragraphs>49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Vrsta drva</vt:lpstr>
      <vt:lpstr> BITKA ZA VUKOVAR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Povijest</dc:creator>
  <cp:lastModifiedBy>Povijest</cp:lastModifiedBy>
  <cp:revision>15</cp:revision>
  <dcterms:created xsi:type="dcterms:W3CDTF">2019-11-14T09:21:37Z</dcterms:created>
  <dcterms:modified xsi:type="dcterms:W3CDTF">2019-11-14T11:53:10Z</dcterms:modified>
</cp:coreProperties>
</file>